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5143500" type="screen16x9"/>
  <p:notesSz cx="6858000" cy="9144000"/>
  <p:embeddedFontLst>
    <p:embeddedFont>
      <p:font typeface="Roboto Mono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6590"/>
  </p:normalViewPr>
  <p:slideViewPr>
    <p:cSldViewPr snapToGrid="0">
      <p:cViewPr varScale="1">
        <p:scale>
          <a:sx n="120" d="100"/>
          <a:sy n="120" d="100"/>
        </p:scale>
        <p:origin x="1728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f6dc6fe3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f6dc6fe3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5f70f9b95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5f70f9b95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5f8d572030_1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5f8d572030_1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f7e11fad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5f7e11fad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5f7e11fad8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5f7e11fad8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5f8d57203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5f8d57203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5f7b689c5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5f7b689c5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5f70f9b95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5f70f9b95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5f70f9b95f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5f70f9b95f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5f7a329d9b_5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5f7a329d9b_5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f7e11fad8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f7e11fad8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f7b689c52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f7b689c52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f7b689c52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f7b689c52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f7b689c52_1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5f7b689c52_1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f70f9b95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f70f9b95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f7a329d9b_5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5f7a329d9b_5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f6dc6fe3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f6dc6fe3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5f6dc6fe3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5f6dc6fe3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ypistats.org/packages/request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 txBox="1">
            <a:spLocks noGrp="1"/>
          </p:cNvSpPr>
          <p:nvPr>
            <p:ph type="body" idx="1"/>
          </p:nvPr>
        </p:nvSpPr>
        <p:spPr>
          <a:xfrm>
            <a:off x="311700" y="33808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Roboto Mono"/>
                <a:ea typeface="Roboto Mono"/>
                <a:cs typeface="Roboto Mono"/>
                <a:sym typeface="Roboto Mono"/>
              </a:rPr>
              <a:t>David Lord</a:t>
            </a:r>
            <a:endParaRPr sz="30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>
                <a:latin typeface="Roboto Mono"/>
                <a:ea typeface="Roboto Mono"/>
                <a:cs typeface="Roboto Mono"/>
                <a:sym typeface="Roboto Mono"/>
              </a:rPr>
              <a:t>@dal</a:t>
            </a:r>
            <a:endParaRPr sz="30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15" name="Google Shape;115;p28"/>
          <p:cNvSpPr txBox="1">
            <a:spLocks noGrp="1"/>
          </p:cNvSpPr>
          <p:nvPr>
            <p:ph type="title"/>
          </p:nvPr>
        </p:nvSpPr>
        <p:spPr>
          <a:xfrm>
            <a:off x="311700" y="572725"/>
            <a:ext cx="8520600" cy="23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/>
              <a:t>$ pip install </a:t>
            </a:r>
            <a:r>
              <a:rPr lang="en-GB" sz="6000" b="1"/>
              <a:t>requests</a:t>
            </a:r>
            <a:endParaRPr sz="60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Behind the scenes</a:t>
            </a:r>
            <a:endParaRPr/>
          </a:p>
        </p:txBody>
      </p:sp>
      <p:sp>
        <p:nvSpPr>
          <p:cNvPr id="202" name="Google Shape;202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Requests sets up an HTTPS session (DNS, TLS, all that jazz)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Crafts HTTP request with query parameters, headers, body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Including tricky things like content-length and encoding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Sends request (in multiple packets) to server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Blocks waiting for response and assembles 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Provides response information as tidy object with status code, headers, body, etc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POST a form</a:t>
            </a:r>
            <a:endParaRPr/>
          </a:p>
        </p:txBody>
      </p:sp>
      <p:sp>
        <p:nvSpPr>
          <p:cNvPr id="208" name="Google Shape;208;p38"/>
          <p:cNvSpPr txBox="1">
            <a:spLocks noGrp="1"/>
          </p:cNvSpPr>
          <p:nvPr>
            <p:ph type="body" idx="4294967295"/>
          </p:nvPr>
        </p:nvSpPr>
        <p:spPr>
          <a:xfrm>
            <a:off x="921300" y="3228425"/>
            <a:ext cx="61968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Content-Type: ‘application/x-www-form-urlencoded’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The format of the web.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POST a form: request</a:t>
            </a:r>
            <a:endParaRPr/>
          </a:p>
        </p:txBody>
      </p:sp>
      <p:sp>
        <p:nvSpPr>
          <p:cNvPr id="214" name="Google Shape;214;p39"/>
          <p:cNvSpPr txBox="1">
            <a:spLocks noGrp="1"/>
          </p:cNvSpPr>
          <p:nvPr>
            <p:ph type="body" idx="1"/>
          </p:nvPr>
        </p:nvSpPr>
        <p:spPr>
          <a:xfrm>
            <a:off x="311700" y="1533475"/>
            <a:ext cx="3999900" cy="3416400"/>
          </a:xfrm>
          <a:prstGeom prst="rect">
            <a:avLst/>
          </a:prstGeom>
          <a:effectLst>
            <a:reflection dist="38100" dir="5400000" fadeDir="5400012" sy="-100000" algn="bl" rotWithShape="0"/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POST 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/usr/profile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HTTP/1.1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Host: uqcs.org.au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User-Agent: sesame-1.0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Cookie: b20gbm9tIG5vbQ==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Content-Type: application/x-www-form-urlencoded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Content-Length: 43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first_name=Sam&amp;last_name=O%27Brien&amp;gender=X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15" name="Google Shape;215;p39"/>
          <p:cNvSpPr txBox="1">
            <a:spLocks noGrp="1"/>
          </p:cNvSpPr>
          <p:nvPr>
            <p:ph type="body" idx="2"/>
          </p:nvPr>
        </p:nvSpPr>
        <p:spPr>
          <a:xfrm>
            <a:off x="4437325" y="1533475"/>
            <a:ext cx="4395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url = 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'https://uqcs.org.au/usr/profile'</a:t>
            </a:r>
            <a:endParaRPr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headers = {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'User-Agent':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'sesame-1.0'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,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	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'Cookie':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'b20gbm9tIG5vbQ=='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form_data = {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'first_name'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'Sam'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,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	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'last_name'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"O'Brien"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,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	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'gender'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'X'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requests.</a:t>
            </a:r>
            <a:r>
              <a:rPr lang="en-GB" b="1">
                <a:latin typeface="Roboto Mono"/>
                <a:ea typeface="Roboto Mono"/>
                <a:cs typeface="Roboto Mono"/>
                <a:sym typeface="Roboto Mono"/>
              </a:rPr>
              <a:t>post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(url, headers=headers, data=form_data)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16" name="Google Shape;216;p39"/>
          <p:cNvSpPr txBox="1">
            <a:spLocks noGrp="1"/>
          </p:cNvSpPr>
          <p:nvPr>
            <p:ph type="title"/>
          </p:nvPr>
        </p:nvSpPr>
        <p:spPr>
          <a:xfrm>
            <a:off x="311700" y="1124425"/>
            <a:ext cx="4205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raw</a:t>
            </a:r>
            <a:endParaRPr sz="1800"/>
          </a:p>
        </p:txBody>
      </p:sp>
      <p:sp>
        <p:nvSpPr>
          <p:cNvPr id="217" name="Google Shape;217;p39"/>
          <p:cNvSpPr txBox="1">
            <a:spLocks noGrp="1"/>
          </p:cNvSpPr>
          <p:nvPr>
            <p:ph type="title"/>
          </p:nvPr>
        </p:nvSpPr>
        <p:spPr>
          <a:xfrm>
            <a:off x="4437325" y="1124425"/>
            <a:ext cx="283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code</a:t>
            </a:r>
            <a:endParaRPr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POST a form: response</a:t>
            </a:r>
            <a:endParaRPr/>
          </a:p>
        </p:txBody>
      </p:sp>
      <p:sp>
        <p:nvSpPr>
          <p:cNvPr id="223" name="Google Shape;223;p40"/>
          <p:cNvSpPr txBox="1">
            <a:spLocks noGrp="1"/>
          </p:cNvSpPr>
          <p:nvPr>
            <p:ph type="body" idx="1"/>
          </p:nvPr>
        </p:nvSpPr>
        <p:spPr>
          <a:xfrm>
            <a:off x="311700" y="1533475"/>
            <a:ext cx="3999900" cy="3416400"/>
          </a:xfrm>
          <a:prstGeom prst="rect">
            <a:avLst/>
          </a:prstGeom>
          <a:effectLst>
            <a:reflection dist="38100" dir="5400000" fadeDir="5400012" sy="-100000" algn="bl" rotWithShape="0"/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HTTP/1.1 204 No Content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X-Powered-By: nginx/WAI/Haskell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24" name="Google Shape;224;p40"/>
          <p:cNvSpPr txBox="1">
            <a:spLocks noGrp="1"/>
          </p:cNvSpPr>
          <p:nvPr>
            <p:ph type="body" idx="2"/>
          </p:nvPr>
        </p:nvSpPr>
        <p:spPr>
          <a:xfrm>
            <a:off x="4437325" y="1533475"/>
            <a:ext cx="4395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response = ... # as before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&gt;&gt;&gt; response.status_code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204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&gt;&gt;&gt; response.headers[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‘x-powered-by’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]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‘nginx/WAI/Haskell’</a:t>
            </a:r>
            <a:endParaRPr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&gt;&gt;&gt; response.raise_for_status()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None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25" name="Google Shape;225;p40"/>
          <p:cNvSpPr txBox="1">
            <a:spLocks noGrp="1"/>
          </p:cNvSpPr>
          <p:nvPr>
            <p:ph type="title"/>
          </p:nvPr>
        </p:nvSpPr>
        <p:spPr>
          <a:xfrm>
            <a:off x="311700" y="1124425"/>
            <a:ext cx="4205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raw</a:t>
            </a:r>
            <a:endParaRPr sz="1800"/>
          </a:p>
        </p:txBody>
      </p:sp>
      <p:sp>
        <p:nvSpPr>
          <p:cNvPr id="226" name="Google Shape;226;p40"/>
          <p:cNvSpPr txBox="1">
            <a:spLocks noGrp="1"/>
          </p:cNvSpPr>
          <p:nvPr>
            <p:ph type="title"/>
          </p:nvPr>
        </p:nvSpPr>
        <p:spPr>
          <a:xfrm>
            <a:off x="4437325" y="1124425"/>
            <a:ext cx="283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code</a:t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POST some JSON</a:t>
            </a:r>
            <a:endParaRPr/>
          </a:p>
        </p:txBody>
      </p:sp>
      <p:sp>
        <p:nvSpPr>
          <p:cNvPr id="232" name="Google Shape;232;p41"/>
          <p:cNvSpPr txBox="1">
            <a:spLocks noGrp="1"/>
          </p:cNvSpPr>
          <p:nvPr>
            <p:ph type="body" idx="4294967295"/>
          </p:nvPr>
        </p:nvSpPr>
        <p:spPr>
          <a:xfrm>
            <a:off x="921300" y="3228425"/>
            <a:ext cx="61968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Content-Type: ‘application/json’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The format of the API gods.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JSON</a:t>
            </a:r>
            <a:endParaRPr/>
          </a:p>
        </p:txBody>
      </p:sp>
      <p:sp>
        <p:nvSpPr>
          <p:cNvPr id="238" name="Google Shape;238;p42"/>
          <p:cNvSpPr txBox="1">
            <a:spLocks noGrp="1"/>
          </p:cNvSpPr>
          <p:nvPr>
            <p:ph type="body" idx="1"/>
          </p:nvPr>
        </p:nvSpPr>
        <p:spPr>
          <a:xfrm>
            <a:off x="311700" y="1848825"/>
            <a:ext cx="7414200" cy="290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{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	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"channel"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"0AQQDE"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	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"text"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"Hello, world!"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	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"blocks"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[{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    	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"type"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"section"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    	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"text"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{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        	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"text"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"*Hello, world!*"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        	"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type"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"mrkdwn"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}}]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   }</a:t>
            </a:r>
            <a:endParaRPr/>
          </a:p>
        </p:txBody>
      </p:sp>
      <p:sp>
        <p:nvSpPr>
          <p:cNvPr id="239" name="Google Shape;239;p42"/>
          <p:cNvSpPr txBox="1"/>
          <p:nvPr/>
        </p:nvSpPr>
        <p:spPr>
          <a:xfrm>
            <a:off x="361650" y="1236450"/>
            <a:ext cx="6071100" cy="7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2"/>
                </a:solidFill>
              </a:rPr>
              <a:t>JavaScript Object Notation</a:t>
            </a:r>
            <a:endParaRPr sz="1800">
              <a:solidFill>
                <a:schemeClr val="lt2"/>
              </a:solidFill>
            </a:endParaRPr>
          </a:p>
        </p:txBody>
      </p:sp>
      <p:grpSp>
        <p:nvGrpSpPr>
          <p:cNvPr id="240" name="Google Shape;240;p42"/>
          <p:cNvGrpSpPr/>
          <p:nvPr/>
        </p:nvGrpSpPr>
        <p:grpSpPr>
          <a:xfrm>
            <a:off x="6938450" y="3166475"/>
            <a:ext cx="1680900" cy="1669200"/>
            <a:chOff x="5460175" y="1824025"/>
            <a:chExt cx="1680900" cy="1669200"/>
          </a:xfrm>
        </p:grpSpPr>
        <p:sp>
          <p:nvSpPr>
            <p:cNvPr id="241" name="Google Shape;241;p42"/>
            <p:cNvSpPr/>
            <p:nvPr/>
          </p:nvSpPr>
          <p:spPr>
            <a:xfrm>
              <a:off x="5460175" y="1824025"/>
              <a:ext cx="1680900" cy="1669200"/>
            </a:xfrm>
            <a:prstGeom prst="roundRect">
              <a:avLst>
                <a:gd name="adj" fmla="val 16667"/>
              </a:avLst>
            </a:prstGeom>
            <a:solidFill>
              <a:schemeClr val="dk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42" name="Google Shape;242;p4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656650" y="2014651"/>
              <a:ext cx="1287950" cy="12879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Make a JSON request</a:t>
            </a:r>
            <a:endParaRPr/>
          </a:p>
        </p:txBody>
      </p:sp>
      <p:sp>
        <p:nvSpPr>
          <p:cNvPr id="248" name="Google Shape;248;p43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response = </a:t>
            </a:r>
            <a:r>
              <a:rPr lang="en-GB" sz="1700" b="1">
                <a:latin typeface="Roboto Mono"/>
                <a:ea typeface="Roboto Mono"/>
                <a:cs typeface="Roboto Mono"/>
                <a:sym typeface="Roboto Mono"/>
              </a:rPr>
              <a:t>requests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.</a:t>
            </a:r>
            <a:r>
              <a:rPr lang="en-GB" sz="1700" b="1">
                <a:latin typeface="Roboto Mono"/>
                <a:ea typeface="Roboto Mono"/>
                <a:cs typeface="Roboto Mono"/>
                <a:sym typeface="Roboto Mono"/>
              </a:rPr>
              <a:t>post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('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https://api.slack.com/ABCDE/31337'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	</a:t>
            </a:r>
            <a:r>
              <a:rPr lang="en-GB" sz="1700" b="1">
                <a:latin typeface="Roboto Mono"/>
                <a:ea typeface="Roboto Mono"/>
                <a:cs typeface="Roboto Mono"/>
                <a:sym typeface="Roboto Mono"/>
              </a:rPr>
              <a:t>headers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={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	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'Authorization'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'Bearer 1234'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},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	</a:t>
            </a:r>
            <a:r>
              <a:rPr lang="en-GB" sz="1700" b="1">
                <a:latin typeface="Roboto Mono"/>
                <a:ea typeface="Roboto Mono"/>
                <a:cs typeface="Roboto Mono"/>
                <a:sym typeface="Roboto Mono"/>
              </a:rPr>
              <a:t>json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={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	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"channel"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"0AQQDE"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	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"text"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"Hello, world!"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	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"blocks"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[{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    	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"type"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"section"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    	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"text"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{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        	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"text"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"*Hello, world!*"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        	"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type"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 sz="17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"mrkdwn"</a:t>
            </a: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}}]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Roboto Mono"/>
                <a:ea typeface="Roboto Mono"/>
                <a:cs typeface="Roboto Mono"/>
                <a:sym typeface="Roboto Mono"/>
              </a:rPr>
              <a:t>        	})</a:t>
            </a:r>
            <a:endParaRPr sz="17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Get a JSON response</a:t>
            </a:r>
            <a:endParaRPr/>
          </a:p>
        </p:txBody>
      </p:sp>
      <p:sp>
        <p:nvSpPr>
          <p:cNvPr id="254" name="Google Shape;254;p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&gt;&gt;&gt; response.status_code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200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&gt;&gt;&gt; response.json()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{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'ok'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>
                <a:solidFill>
                  <a:srgbClr val="38761D"/>
                </a:solidFill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‘channel’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‘0AQQDE’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&gt;&gt;&gt; response.json()[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‘ok’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]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&gt;&gt;&gt; response.json()[</a:t>
            </a: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‘channel’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]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‘0AQQDE’</a:t>
            </a:r>
            <a:endParaRPr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Other features we don’t have time for</a:t>
            </a:r>
            <a:endParaRPr/>
          </a:p>
        </p:txBody>
      </p:sp>
      <p:sp>
        <p:nvSpPr>
          <p:cNvPr id="260" name="Google Shape;260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HTTPS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Authentication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Timeouts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Sessions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Cookie jar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Connection reuse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TLS certificates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Client certificate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Server certificate trust/pinning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Proxies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Response streaming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Parsing web pages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9"/>
          <p:cNvSpPr txBox="1">
            <a:spLocks noGrp="1"/>
          </p:cNvSpPr>
          <p:nvPr>
            <p:ph type="title"/>
          </p:nvPr>
        </p:nvSpPr>
        <p:spPr>
          <a:xfrm>
            <a:off x="311700" y="1843000"/>
            <a:ext cx="8520600" cy="135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0"/>
              <a:t>HTTP</a:t>
            </a:r>
            <a:endParaRPr sz="12000"/>
          </a:p>
        </p:txBody>
      </p:sp>
      <p:sp>
        <p:nvSpPr>
          <p:cNvPr id="121" name="Google Shape;121;p29"/>
          <p:cNvSpPr txBox="1">
            <a:spLocks noGrp="1"/>
          </p:cNvSpPr>
          <p:nvPr>
            <p:ph type="title"/>
          </p:nvPr>
        </p:nvSpPr>
        <p:spPr>
          <a:xfrm>
            <a:off x="6362700" y="1843000"/>
            <a:ext cx="1344600" cy="135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0"/>
              <a:t>S</a:t>
            </a:r>
            <a:endParaRPr sz="1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83076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</a:rPr>
              <a:t>HyperText Transfer Protocol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127" name="Google Shape;127;p30"/>
          <p:cNvSpPr txBox="1"/>
          <p:nvPr/>
        </p:nvSpPr>
        <p:spPr>
          <a:xfrm>
            <a:off x="1450875" y="2296600"/>
            <a:ext cx="2404200" cy="7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lt2"/>
                </a:solidFill>
              </a:rPr>
              <a:t>Mobile apps</a:t>
            </a:r>
            <a:endParaRPr sz="6000">
              <a:solidFill>
                <a:schemeClr val="lt2"/>
              </a:solidFill>
            </a:endParaRPr>
          </a:p>
        </p:txBody>
      </p:sp>
      <p:sp>
        <p:nvSpPr>
          <p:cNvPr id="128" name="Google Shape;128;p30"/>
          <p:cNvSpPr txBox="1"/>
          <p:nvPr/>
        </p:nvSpPr>
        <p:spPr>
          <a:xfrm>
            <a:off x="1804600" y="488525"/>
            <a:ext cx="1814700" cy="6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lt2"/>
                </a:solidFill>
              </a:rPr>
              <a:t>Websites</a:t>
            </a:r>
            <a:endParaRPr sz="3000">
              <a:solidFill>
                <a:schemeClr val="lt2"/>
              </a:solidFill>
            </a:endParaRPr>
          </a:p>
        </p:txBody>
      </p:sp>
      <p:sp>
        <p:nvSpPr>
          <p:cNvPr id="129" name="Google Shape;129;p30"/>
          <p:cNvSpPr txBox="1"/>
          <p:nvPr/>
        </p:nvSpPr>
        <p:spPr>
          <a:xfrm>
            <a:off x="3125575" y="3166475"/>
            <a:ext cx="3247800" cy="6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lt2"/>
                </a:solidFill>
              </a:rPr>
              <a:t>Internet of Things</a:t>
            </a:r>
            <a:endParaRPr sz="3000">
              <a:solidFill>
                <a:schemeClr val="lt2"/>
              </a:solidFill>
            </a:endParaRPr>
          </a:p>
        </p:txBody>
      </p:sp>
      <p:sp>
        <p:nvSpPr>
          <p:cNvPr id="130" name="Google Shape;130;p30"/>
          <p:cNvSpPr txBox="1"/>
          <p:nvPr/>
        </p:nvSpPr>
        <p:spPr>
          <a:xfrm>
            <a:off x="536475" y="1398100"/>
            <a:ext cx="6303900" cy="7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lt2"/>
                </a:solidFill>
              </a:rPr>
              <a:t>Application Programming Interfaces</a:t>
            </a:r>
            <a:endParaRPr sz="3000">
              <a:solidFill>
                <a:schemeClr val="lt2"/>
              </a:solidFill>
            </a:endParaRPr>
          </a:p>
        </p:txBody>
      </p:sp>
      <p:sp>
        <p:nvSpPr>
          <p:cNvPr id="131" name="Google Shape;131;p30"/>
          <p:cNvSpPr txBox="1"/>
          <p:nvPr/>
        </p:nvSpPr>
        <p:spPr>
          <a:xfrm>
            <a:off x="6816050" y="2571750"/>
            <a:ext cx="2210700" cy="6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lt2"/>
                </a:solidFill>
              </a:rPr>
              <a:t>Slack bots</a:t>
            </a:r>
            <a:endParaRPr sz="3000">
              <a:solidFill>
                <a:schemeClr val="lt2"/>
              </a:solidFill>
            </a:endParaRPr>
          </a:p>
        </p:txBody>
      </p:sp>
      <p:grpSp>
        <p:nvGrpSpPr>
          <p:cNvPr id="132" name="Google Shape;132;p30"/>
          <p:cNvGrpSpPr/>
          <p:nvPr/>
        </p:nvGrpSpPr>
        <p:grpSpPr>
          <a:xfrm>
            <a:off x="6938450" y="3166475"/>
            <a:ext cx="1680900" cy="1669200"/>
            <a:chOff x="5460175" y="1824025"/>
            <a:chExt cx="1680900" cy="1669200"/>
          </a:xfrm>
        </p:grpSpPr>
        <p:sp>
          <p:nvSpPr>
            <p:cNvPr id="133" name="Google Shape;133;p30"/>
            <p:cNvSpPr/>
            <p:nvPr/>
          </p:nvSpPr>
          <p:spPr>
            <a:xfrm>
              <a:off x="5460175" y="1824025"/>
              <a:ext cx="1680900" cy="1669200"/>
            </a:xfrm>
            <a:prstGeom prst="roundRect">
              <a:avLst>
                <a:gd name="adj" fmla="val 16667"/>
              </a:avLst>
            </a:prstGeom>
            <a:solidFill>
              <a:schemeClr val="dk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34" name="Google Shape;134;p3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656650" y="2014651"/>
              <a:ext cx="1287950" cy="12879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1"/>
          <p:cNvSpPr txBox="1"/>
          <p:nvPr/>
        </p:nvSpPr>
        <p:spPr>
          <a:xfrm>
            <a:off x="1067450" y="1311800"/>
            <a:ext cx="1170300" cy="4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2"/>
                </a:solidFill>
              </a:rPr>
              <a:t>Request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40" name="Google Shape;140;p31"/>
          <p:cNvSpPr txBox="1"/>
          <p:nvPr/>
        </p:nvSpPr>
        <p:spPr>
          <a:xfrm>
            <a:off x="4176450" y="1716800"/>
            <a:ext cx="1170300" cy="4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2"/>
                </a:solidFill>
              </a:rPr>
              <a:t>Response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41" name="Google Shape;141;p31"/>
          <p:cNvSpPr txBox="1"/>
          <p:nvPr/>
        </p:nvSpPr>
        <p:spPr>
          <a:xfrm>
            <a:off x="1005200" y="2876900"/>
            <a:ext cx="1170300" cy="4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2"/>
                </a:solidFill>
              </a:rPr>
              <a:t>Request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42" name="Google Shape;142;p31"/>
          <p:cNvSpPr txBox="1"/>
          <p:nvPr/>
        </p:nvSpPr>
        <p:spPr>
          <a:xfrm>
            <a:off x="4176450" y="3271150"/>
            <a:ext cx="1170300" cy="4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2"/>
                </a:solidFill>
              </a:rPr>
              <a:t>Response</a:t>
            </a:r>
            <a:endParaRPr>
              <a:solidFill>
                <a:schemeClr val="lt2"/>
              </a:solidFill>
            </a:endParaRPr>
          </a:p>
        </p:txBody>
      </p:sp>
      <p:cxnSp>
        <p:nvCxnSpPr>
          <p:cNvPr id="143" name="Google Shape;143;p31"/>
          <p:cNvCxnSpPr>
            <a:stCxn id="139" idx="3"/>
          </p:cNvCxnSpPr>
          <p:nvPr/>
        </p:nvCxnSpPr>
        <p:spPr>
          <a:xfrm rot="10800000" flipH="1">
            <a:off x="2237750" y="1502300"/>
            <a:ext cx="1756200" cy="1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4" name="Google Shape;144;p31"/>
          <p:cNvCxnSpPr/>
          <p:nvPr/>
        </p:nvCxnSpPr>
        <p:spPr>
          <a:xfrm rot="10800000">
            <a:off x="2229500" y="1919400"/>
            <a:ext cx="1716600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5" name="Google Shape;145;p31"/>
          <p:cNvCxnSpPr/>
          <p:nvPr/>
        </p:nvCxnSpPr>
        <p:spPr>
          <a:xfrm rot="10800000" flipH="1">
            <a:off x="2333125" y="3073400"/>
            <a:ext cx="1756200" cy="120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6" name="Google Shape;146;p31"/>
          <p:cNvCxnSpPr/>
          <p:nvPr/>
        </p:nvCxnSpPr>
        <p:spPr>
          <a:xfrm rot="10800000">
            <a:off x="2324875" y="3490500"/>
            <a:ext cx="1716600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7" name="Google Shape;147;p31"/>
          <p:cNvSpPr txBox="1">
            <a:spLocks noGrp="1"/>
          </p:cNvSpPr>
          <p:nvPr>
            <p:ph type="body" idx="4294967295"/>
          </p:nvPr>
        </p:nvSpPr>
        <p:spPr>
          <a:xfrm>
            <a:off x="311700" y="4179150"/>
            <a:ext cx="8307600" cy="6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600">
                <a:solidFill>
                  <a:schemeClr val="dk1"/>
                </a:solidFill>
              </a:rPr>
              <a:t>HTTP/1.1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148" name="Google Shape;148;p31"/>
          <p:cNvSpPr txBox="1"/>
          <p:nvPr/>
        </p:nvSpPr>
        <p:spPr>
          <a:xfrm>
            <a:off x="1067450" y="442675"/>
            <a:ext cx="1045800" cy="7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</a:rPr>
              <a:t>Client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49" name="Google Shape;149;p31"/>
          <p:cNvSpPr txBox="1"/>
          <p:nvPr/>
        </p:nvSpPr>
        <p:spPr>
          <a:xfrm>
            <a:off x="4176450" y="442675"/>
            <a:ext cx="1620900" cy="7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</a:rPr>
              <a:t>Server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HTTP request: GET UQCS homepage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body" idx="1"/>
          </p:nvPr>
        </p:nvSpPr>
        <p:spPr>
          <a:xfrm>
            <a:off x="2826300" y="1152475"/>
            <a:ext cx="561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GET /index.html HTTP/1.1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Host: www.uqcs.org.au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Accept: text/html, */*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Accept-Language: en-au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Accept-Encoding: gzip, deflate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Connection: keep-alive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56" name="Google Shape;156;p32"/>
          <p:cNvSpPr txBox="1"/>
          <p:nvPr/>
        </p:nvSpPr>
        <p:spPr>
          <a:xfrm>
            <a:off x="1561100" y="1152475"/>
            <a:ext cx="984000" cy="4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00"/>
                </a:solidFill>
              </a:rPr>
              <a:t>method</a:t>
            </a:r>
            <a:endParaRPr sz="1800">
              <a:solidFill>
                <a:srgbClr val="FFFF00"/>
              </a:solidFill>
            </a:endParaRPr>
          </a:p>
        </p:txBody>
      </p:sp>
      <p:sp>
        <p:nvSpPr>
          <p:cNvPr id="157" name="Google Shape;157;p32"/>
          <p:cNvSpPr txBox="1"/>
          <p:nvPr/>
        </p:nvSpPr>
        <p:spPr>
          <a:xfrm>
            <a:off x="4002975" y="900725"/>
            <a:ext cx="675600" cy="4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00"/>
                </a:solidFill>
              </a:rPr>
              <a:t>path</a:t>
            </a:r>
            <a:endParaRPr sz="1800">
              <a:solidFill>
                <a:srgbClr val="FFFF00"/>
              </a:solidFill>
            </a:endParaRPr>
          </a:p>
        </p:txBody>
      </p:sp>
      <p:sp>
        <p:nvSpPr>
          <p:cNvPr id="158" name="Google Shape;158;p32"/>
          <p:cNvSpPr txBox="1"/>
          <p:nvPr/>
        </p:nvSpPr>
        <p:spPr>
          <a:xfrm>
            <a:off x="6879025" y="1152475"/>
            <a:ext cx="2013000" cy="6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00"/>
                </a:solidFill>
              </a:rPr>
              <a:t>protocol</a:t>
            </a:r>
            <a:endParaRPr sz="1800">
              <a:solidFill>
                <a:srgbClr val="FFFF00"/>
              </a:solidFill>
            </a:endParaRPr>
          </a:p>
        </p:txBody>
      </p:sp>
      <p:sp>
        <p:nvSpPr>
          <p:cNvPr id="159" name="Google Shape;159;p32"/>
          <p:cNvSpPr/>
          <p:nvPr/>
        </p:nvSpPr>
        <p:spPr>
          <a:xfrm flipH="1">
            <a:off x="2116775" y="1675850"/>
            <a:ext cx="1236900" cy="1718700"/>
          </a:xfrm>
          <a:prstGeom prst="rightBrace">
            <a:avLst>
              <a:gd name="adj1" fmla="val 8333"/>
              <a:gd name="adj2" fmla="val 50494"/>
            </a:avLst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32"/>
          <p:cNvSpPr txBox="1"/>
          <p:nvPr/>
        </p:nvSpPr>
        <p:spPr>
          <a:xfrm>
            <a:off x="201225" y="2119400"/>
            <a:ext cx="2013000" cy="6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00"/>
                </a:solidFill>
              </a:rPr>
              <a:t>headers</a:t>
            </a:r>
            <a:endParaRPr sz="1800">
              <a:solidFill>
                <a:srgbClr val="FFFF00"/>
              </a:solidFill>
            </a:endParaRPr>
          </a:p>
        </p:txBody>
      </p:sp>
      <p:sp>
        <p:nvSpPr>
          <p:cNvPr id="161" name="Google Shape;161;p32"/>
          <p:cNvSpPr txBox="1"/>
          <p:nvPr/>
        </p:nvSpPr>
        <p:spPr>
          <a:xfrm>
            <a:off x="201225" y="2457450"/>
            <a:ext cx="2013000" cy="6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00"/>
                </a:solidFill>
              </a:rPr>
              <a:t>as {key: value}</a:t>
            </a:r>
            <a:endParaRPr sz="1800">
              <a:solidFill>
                <a:srgbClr val="FFFF00"/>
              </a:solidFill>
            </a:endParaRPr>
          </a:p>
        </p:txBody>
      </p:sp>
      <p:sp>
        <p:nvSpPr>
          <p:cNvPr id="162" name="Google Shape;162;p32"/>
          <p:cNvSpPr/>
          <p:nvPr/>
        </p:nvSpPr>
        <p:spPr>
          <a:xfrm flipH="1">
            <a:off x="2116675" y="3936475"/>
            <a:ext cx="1236900" cy="1081200"/>
          </a:xfrm>
          <a:prstGeom prst="rightBrace">
            <a:avLst>
              <a:gd name="adj1" fmla="val 8333"/>
              <a:gd name="adj2" fmla="val 50494"/>
            </a:avLst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32"/>
          <p:cNvSpPr txBox="1"/>
          <p:nvPr/>
        </p:nvSpPr>
        <p:spPr>
          <a:xfrm>
            <a:off x="201225" y="4160875"/>
            <a:ext cx="2620500" cy="6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00"/>
                </a:solidFill>
              </a:rPr>
              <a:t>request body</a:t>
            </a:r>
            <a:endParaRPr sz="18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00"/>
                </a:solidFill>
              </a:rPr>
              <a:t>(optional)</a:t>
            </a:r>
            <a:endParaRPr sz="1800">
              <a:solidFill>
                <a:srgbClr val="FFFF00"/>
              </a:solidFill>
            </a:endParaRPr>
          </a:p>
        </p:txBody>
      </p:sp>
      <p:cxnSp>
        <p:nvCxnSpPr>
          <p:cNvPr id="164" name="Google Shape;164;p32"/>
          <p:cNvCxnSpPr>
            <a:stCxn id="156" idx="3"/>
          </p:cNvCxnSpPr>
          <p:nvPr/>
        </p:nvCxnSpPr>
        <p:spPr>
          <a:xfrm>
            <a:off x="2545100" y="1363375"/>
            <a:ext cx="271500" cy="3840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5" name="Google Shape;165;p32"/>
          <p:cNvCxnSpPr/>
          <p:nvPr/>
        </p:nvCxnSpPr>
        <p:spPr>
          <a:xfrm rot="10800000">
            <a:off x="6535475" y="1427500"/>
            <a:ext cx="308700" cy="1290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HTTP response</a:t>
            </a:r>
            <a:endParaRPr/>
          </a:p>
        </p:txBody>
      </p:sp>
      <p:sp>
        <p:nvSpPr>
          <p:cNvPr id="171" name="Google Shape;171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HTTP/1.1 200 OK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Content-Length: 48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Connection: close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Content-Type: text/html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&lt;!DOCTYPE html&gt;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&lt;html&gt;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&lt;h1&gt;Welcome&lt;/h1&gt;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&lt;/html&gt;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72" name="Google Shape;172;p33"/>
          <p:cNvSpPr txBox="1"/>
          <p:nvPr/>
        </p:nvSpPr>
        <p:spPr>
          <a:xfrm>
            <a:off x="4515250" y="1152475"/>
            <a:ext cx="2013000" cy="6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00"/>
                </a:solidFill>
              </a:rPr>
              <a:t>protocol</a:t>
            </a:r>
            <a:endParaRPr sz="1800">
              <a:solidFill>
                <a:srgbClr val="FFFF00"/>
              </a:solidFill>
            </a:endParaRPr>
          </a:p>
        </p:txBody>
      </p:sp>
      <p:sp>
        <p:nvSpPr>
          <p:cNvPr id="173" name="Google Shape;173;p33"/>
          <p:cNvSpPr txBox="1"/>
          <p:nvPr/>
        </p:nvSpPr>
        <p:spPr>
          <a:xfrm>
            <a:off x="5637325" y="1152475"/>
            <a:ext cx="2013000" cy="6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00"/>
                </a:solidFill>
              </a:rPr>
              <a:t>response code</a:t>
            </a:r>
            <a:endParaRPr sz="1800">
              <a:solidFill>
                <a:srgbClr val="FFFF00"/>
              </a:solidFill>
            </a:endParaRPr>
          </a:p>
        </p:txBody>
      </p:sp>
      <p:sp>
        <p:nvSpPr>
          <p:cNvPr id="174" name="Google Shape;174;p33"/>
          <p:cNvSpPr txBox="1"/>
          <p:nvPr/>
        </p:nvSpPr>
        <p:spPr>
          <a:xfrm>
            <a:off x="4515250" y="1989125"/>
            <a:ext cx="2013000" cy="6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00"/>
                </a:solidFill>
              </a:rPr>
              <a:t>response headers</a:t>
            </a:r>
            <a:endParaRPr sz="1800">
              <a:solidFill>
                <a:srgbClr val="FFFF00"/>
              </a:solidFill>
            </a:endParaRPr>
          </a:p>
        </p:txBody>
      </p:sp>
      <p:sp>
        <p:nvSpPr>
          <p:cNvPr id="175" name="Google Shape;175;p33"/>
          <p:cNvSpPr txBox="1"/>
          <p:nvPr/>
        </p:nvSpPr>
        <p:spPr>
          <a:xfrm>
            <a:off x="4591450" y="3483375"/>
            <a:ext cx="3611100" cy="6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00"/>
                </a:solidFill>
              </a:rPr>
              <a:t>response body/content</a:t>
            </a:r>
            <a:endParaRPr sz="18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00"/>
                </a:solidFill>
              </a:rPr>
              <a:t>(optional)</a:t>
            </a:r>
            <a:endParaRPr sz="1800">
              <a:solidFill>
                <a:srgbClr val="FFFF00"/>
              </a:solidFill>
            </a:endParaRPr>
          </a:p>
        </p:txBody>
      </p:sp>
      <p:sp>
        <p:nvSpPr>
          <p:cNvPr id="176" name="Google Shape;176;p33"/>
          <p:cNvSpPr/>
          <p:nvPr/>
        </p:nvSpPr>
        <p:spPr>
          <a:xfrm>
            <a:off x="3150875" y="1796650"/>
            <a:ext cx="1344900" cy="977400"/>
          </a:xfrm>
          <a:prstGeom prst="rightBrace">
            <a:avLst>
              <a:gd name="adj1" fmla="val 8333"/>
              <a:gd name="adj2" fmla="val 50494"/>
            </a:avLst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33"/>
          <p:cNvSpPr/>
          <p:nvPr/>
        </p:nvSpPr>
        <p:spPr>
          <a:xfrm>
            <a:off x="3150875" y="2949975"/>
            <a:ext cx="1421100" cy="1165800"/>
          </a:xfrm>
          <a:prstGeom prst="rightBrace">
            <a:avLst>
              <a:gd name="adj1" fmla="val 8333"/>
              <a:gd name="adj2" fmla="val 50494"/>
            </a:avLst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/>
              <a:t>$ pip install </a:t>
            </a:r>
            <a:r>
              <a:rPr lang="en-GB" sz="6000" b="1"/>
              <a:t>requests</a:t>
            </a:r>
            <a:endParaRPr sz="6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$ pip info </a:t>
            </a:r>
            <a:r>
              <a:rPr lang="en-GB" b="1"/>
              <a:t>requests</a:t>
            </a:r>
            <a:endParaRPr b="1"/>
          </a:p>
        </p:txBody>
      </p:sp>
      <p:sp>
        <p:nvSpPr>
          <p:cNvPr id="188" name="Google Shape;188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are the </a:t>
            </a:r>
            <a:r>
              <a:rPr lang="en-GB" b="1"/>
              <a:t>client</a:t>
            </a:r>
            <a:r>
              <a:rPr lang="en-GB"/>
              <a:t> of the protocol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You send </a:t>
            </a:r>
            <a:r>
              <a:rPr lang="en-GB" b="1"/>
              <a:t>requests </a:t>
            </a:r>
            <a:r>
              <a:rPr lang="en-GB"/>
              <a:t>to the server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52 million downloads last month*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The most downloads of any of today’s libraries 💪</a:t>
            </a:r>
            <a:endParaRPr/>
          </a:p>
        </p:txBody>
      </p:sp>
      <p:sp>
        <p:nvSpPr>
          <p:cNvPr id="189" name="Google Shape;189;p35"/>
          <p:cNvSpPr txBox="1"/>
          <p:nvPr/>
        </p:nvSpPr>
        <p:spPr>
          <a:xfrm>
            <a:off x="8261000" y="4716500"/>
            <a:ext cx="1182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2"/>
                </a:solidFill>
              </a:rPr>
              <a:t>*</a:t>
            </a:r>
            <a:r>
              <a:rPr lang="en-GB"/>
              <a:t>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source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 code: GET UQCS homepage</a:t>
            </a:r>
            <a:endParaRPr/>
          </a:p>
        </p:txBody>
      </p:sp>
      <p:sp>
        <p:nvSpPr>
          <p:cNvPr id="195" name="Google Shape;195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Roboto Mono"/>
                <a:ea typeface="Roboto Mono"/>
                <a:cs typeface="Roboto Mono"/>
                <a:sym typeface="Roboto Mono"/>
              </a:rPr>
              <a:t>GET /index.html HTTP/1.1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Roboto Mono"/>
                <a:ea typeface="Roboto Mono"/>
                <a:cs typeface="Roboto Mono"/>
                <a:sym typeface="Roboto Mono"/>
              </a:rPr>
              <a:t>Host: www.uqcs.org.au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Roboto Mono"/>
                <a:ea typeface="Roboto Mono"/>
                <a:cs typeface="Roboto Mono"/>
                <a:sym typeface="Roboto Mono"/>
              </a:rPr>
              <a:t>Accept: text/html, */*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Roboto Mono"/>
                <a:ea typeface="Roboto Mono"/>
                <a:cs typeface="Roboto Mono"/>
                <a:sym typeface="Roboto Mono"/>
              </a:rPr>
              <a:t>Accept-Language: en-au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Roboto Mono"/>
                <a:ea typeface="Roboto Mono"/>
                <a:cs typeface="Roboto Mono"/>
                <a:sym typeface="Roboto Mono"/>
              </a:rPr>
              <a:t>Accept-Encoding: gzip, deflate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Roboto Mono"/>
                <a:ea typeface="Roboto Mono"/>
                <a:cs typeface="Roboto Mono"/>
                <a:sym typeface="Roboto Mono"/>
              </a:rPr>
              <a:t>Connection: keep-alive</a:t>
            </a:r>
            <a:endParaRPr sz="1800"/>
          </a:p>
        </p:txBody>
      </p:sp>
      <p:sp>
        <p:nvSpPr>
          <p:cNvPr id="196" name="Google Shape;196;p36"/>
          <p:cNvSpPr txBox="1">
            <a:spLocks noGrp="1"/>
          </p:cNvSpPr>
          <p:nvPr>
            <p:ph type="body" idx="2"/>
          </p:nvPr>
        </p:nvSpPr>
        <p:spPr>
          <a:xfrm>
            <a:off x="4096100" y="1152475"/>
            <a:ext cx="4895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/>
              <a:t>requests</a:t>
            </a:r>
            <a:r>
              <a:rPr lang="en-GB" sz="1800"/>
              <a:t>.</a:t>
            </a:r>
            <a:r>
              <a:rPr lang="en-GB" sz="1800" b="1"/>
              <a:t>get</a:t>
            </a:r>
            <a:r>
              <a:rPr lang="en-GB" sz="1800"/>
              <a:t>(</a:t>
            </a:r>
            <a:r>
              <a:rPr lang="en-GB" sz="1800">
                <a:solidFill>
                  <a:srgbClr val="6AA84F"/>
                </a:solidFill>
              </a:rPr>
              <a:t>‘https://uqcs.org.au/index.html’</a:t>
            </a:r>
            <a:r>
              <a:rPr lang="en-GB" sz="1800"/>
              <a:t>)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745</Words>
  <Application>Microsoft Macintosh PowerPoint</Application>
  <PresentationFormat>On-screen Show (16:9)</PresentationFormat>
  <Paragraphs>164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Roboto Mono</vt:lpstr>
      <vt:lpstr>Arial</vt:lpstr>
      <vt:lpstr>Simple Dark</vt:lpstr>
      <vt:lpstr>$ pip install requests</vt:lpstr>
      <vt:lpstr>HTTP</vt:lpstr>
      <vt:lpstr>PowerPoint Presentation</vt:lpstr>
      <vt:lpstr>PowerPoint Presentation</vt:lpstr>
      <vt:lpstr>HTTP request: GET UQCS homepage </vt:lpstr>
      <vt:lpstr>HTTP response</vt:lpstr>
      <vt:lpstr>$ pip install requests</vt:lpstr>
      <vt:lpstr>$ pip info requests</vt:lpstr>
      <vt:lpstr>Example code: GET UQCS homepage</vt:lpstr>
      <vt:lpstr>Behind the scenes</vt:lpstr>
      <vt:lpstr>POST a form</vt:lpstr>
      <vt:lpstr>POST a form: request</vt:lpstr>
      <vt:lpstr>POST a form: response</vt:lpstr>
      <vt:lpstr>POST some JSON</vt:lpstr>
      <vt:lpstr>JSON</vt:lpstr>
      <vt:lpstr>Make a JSON request</vt:lpstr>
      <vt:lpstr>Get a JSON response</vt:lpstr>
      <vt:lpstr>Other features we don’t have time for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David Lord</cp:lastModifiedBy>
  <cp:revision>3</cp:revision>
  <dcterms:modified xsi:type="dcterms:W3CDTF">2020-09-07T09:13:27Z</dcterms:modified>
</cp:coreProperties>
</file>